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3" r:id="rId2"/>
    <p:sldId id="363" r:id="rId3"/>
    <p:sldId id="364" r:id="rId4"/>
    <p:sldId id="365" r:id="rId5"/>
    <p:sldId id="366" r:id="rId6"/>
    <p:sldId id="367" r:id="rId7"/>
    <p:sldId id="315" r:id="rId8"/>
    <p:sldId id="362" r:id="rId9"/>
    <p:sldId id="339" r:id="rId10"/>
    <p:sldId id="340" r:id="rId11"/>
    <p:sldId id="350" r:id="rId12"/>
    <p:sldId id="351" r:id="rId13"/>
    <p:sldId id="352" r:id="rId14"/>
    <p:sldId id="353" r:id="rId15"/>
    <p:sldId id="354" r:id="rId16"/>
    <p:sldId id="359" r:id="rId17"/>
    <p:sldId id="360" r:id="rId18"/>
    <p:sldId id="36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C6FE"/>
    <a:srgbClr val="9CFEFE"/>
    <a:srgbClr val="F3A407"/>
    <a:srgbClr val="CC00CC"/>
    <a:srgbClr val="9966FF"/>
    <a:srgbClr val="080119"/>
    <a:srgbClr val="487CBF"/>
    <a:srgbClr val="18034D"/>
    <a:srgbClr val="210468"/>
    <a:srgbClr val="7BF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2558" autoAdjust="0"/>
  </p:normalViewPr>
  <p:slideViewPr>
    <p:cSldViewPr>
      <p:cViewPr varScale="1">
        <p:scale>
          <a:sx n="106" d="100"/>
          <a:sy n="106" d="100"/>
        </p:scale>
        <p:origin x="978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83554397770065"/>
          <c:y val="0.10559662765417926"/>
          <c:w val="0.47167011154855643"/>
          <c:h val="0.820425714687235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8B-46BD-93DE-A729653F1CAB}"/>
              </c:ext>
            </c:extLst>
          </c:dPt>
          <c:dPt>
            <c:idx val="1"/>
            <c:invertIfNegative val="0"/>
            <c:bubble3D val="0"/>
            <c:spPr>
              <a:solidFill>
                <a:srgbClr val="487CBF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8B-46BD-93DE-A729653F1CAB}"/>
              </c:ext>
            </c:extLst>
          </c:dPt>
          <c:cat>
            <c:strRef>
              <c:f>Лист1!$A$2:$A$5</c:f>
              <c:strCache>
                <c:ptCount val="2"/>
                <c:pt idx="0">
                  <c:v>количество детей по данным статистики</c:v>
                </c:pt>
                <c:pt idx="1">
                  <c:v>количество детей, обучающихся по программам через АИС "Навигатор"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167000</c:v>
                </c:pt>
                <c:pt idx="1">
                  <c:v>49500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8B-46BD-93DE-A729653F1CA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количество детей по данным статистики</c:v>
                </c:pt>
                <c:pt idx="1">
                  <c:v>количество детей, обучающихся по программам через АИС "Навигатор"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78B-46BD-93DE-A729653F1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3036047"/>
        <c:axId val="993031055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2"/>
                <c:pt idx="0">
                  <c:v>количество детей по данным статистики</c:v>
                </c:pt>
                <c:pt idx="1">
                  <c:v>количество детей, обучающихся по программам через АИС "Навигатор"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78B-46BD-93DE-A729653F1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3036047"/>
        <c:axId val="993031055"/>
      </c:lineChart>
      <c:catAx>
        <c:axId val="993036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3031055"/>
        <c:crosses val="autoZero"/>
        <c:auto val="1"/>
        <c:lblAlgn val="ctr"/>
        <c:lblOffset val="100"/>
        <c:noMultiLvlLbl val="0"/>
      </c:catAx>
      <c:valAx>
        <c:axId val="993031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3036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0.49132</cdr:x>
      <cdr:y>0.64614</cdr:y>
    </cdr:from>
    <cdr:to>
      <cdr:x>0.50171</cdr:x>
      <cdr:y>0.68152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08040" y="2629648"/>
          <a:ext cx="72008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0.48094</cdr:x>
      <cdr:y>0.5</cdr:y>
    </cdr:from>
    <cdr:to>
      <cdr:x>0.53285</cdr:x>
      <cdr:y>0.53998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36032" y="2034904"/>
          <a:ext cx="360040" cy="1626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0.45522</cdr:x>
      <cdr:y>0.38831</cdr:y>
    </cdr:from>
    <cdr:to>
      <cdr:x>0.54478</cdr:x>
      <cdr:y>0.47772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196244" y="1580340"/>
          <a:ext cx="432048" cy="363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30%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0.43509</cdr:x>
      <cdr:y>0.4234</cdr:y>
    </cdr:from>
    <cdr:to>
      <cdr:x>0.52239</cdr:x>
      <cdr:y>0.47648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099084" y="1723172"/>
          <a:ext cx="4211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DF9C9-6FC5-4DF4-AB7C-0F6E18ACCC80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89957-7635-4EBE-9C99-61937B266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604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слайд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9957-7635-4EBE-9C99-61937B266CE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696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9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9957-7635-4EBE-9C99-61937B266CE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924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r>
              <a:rPr lang="ru-RU" baseline="0" dirty="0" smtClean="0"/>
              <a:t>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8CCA9-8BAE-4CB9-B94A-64221439781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748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r>
              <a:rPr lang="ru-RU" baseline="0" dirty="0" smtClean="0"/>
              <a:t>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8CCA9-8BAE-4CB9-B94A-64221439781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197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r>
              <a:rPr lang="ru-RU" baseline="0" dirty="0" smtClean="0"/>
              <a:t>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8CCA9-8BAE-4CB9-B94A-64221439781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423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r>
              <a:rPr lang="ru-RU" baseline="0" dirty="0" smtClean="0"/>
              <a:t>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8CCA9-8BAE-4CB9-B94A-64221439781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051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r>
              <a:rPr lang="ru-RU" baseline="0" dirty="0" smtClean="0"/>
              <a:t>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8CCA9-8BAE-4CB9-B94A-64221439781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316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9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9957-7635-4EBE-9C99-61937B266CE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551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9957-7635-4EBE-9C99-61937B266CE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535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9957-7635-4EBE-9C99-61937B266CE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143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9957-7635-4EBE-9C99-61937B266CE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955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9957-7635-4EBE-9C99-61937B266CE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232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9957-7635-4EBE-9C99-61937B266CE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939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9957-7635-4EBE-9C99-61937B266CE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276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9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9957-7635-4EBE-9C99-61937B266CE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386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9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9957-7635-4EBE-9C99-61937B266CE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23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8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1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6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hart" Target="../charts/chart1.xm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:\Documents and Settings\Admin\Рабочий стол\Арктур\фото в презу0\Фото Дворца\IMG_6538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80728"/>
            <a:ext cx="9144000" cy="497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24000" y="0"/>
            <a:ext cx="7358082" cy="1399576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82" y="0"/>
            <a:ext cx="1785918" cy="13995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2562" y="180756"/>
            <a:ext cx="7603351" cy="933068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БРЯНСКИЙ ОБЛАСТНОЙ ГУБЕРНАТОРСКИЙ ДВОРЕЦ ДЕТСКОГО 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И ЮНОШЕСКОГО ТВОРЧЕСТВА ИМЕНИ Ю.А. ГАГАРИНА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РЕГИОНАЛЬНЫЙ МОДЕЛЬНЫЙ ЦЕНТР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5951190"/>
            <a:ext cx="9144000" cy="914239"/>
          </a:xfrm>
          <a:prstGeom prst="rect">
            <a:avLst/>
          </a:prstGeom>
          <a:gradFill>
            <a:gsLst>
              <a:gs pos="0">
                <a:schemeClr val="tx2">
                  <a:lumMod val="29000"/>
                  <a:lumOff val="71000"/>
                  <a:alpha val="75000"/>
                </a:schemeClr>
              </a:gs>
              <a:gs pos="40000">
                <a:schemeClr val="tx2">
                  <a:lumMod val="40000"/>
                  <a:lumOff val="60000"/>
                </a:schemeClr>
              </a:gs>
              <a:gs pos="55000">
                <a:schemeClr val="tx2">
                  <a:lumMod val="60000"/>
                  <a:lumOff val="40000"/>
                </a:schemeClr>
              </a:gs>
              <a:gs pos="96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88280" y="1399576"/>
            <a:ext cx="9215439" cy="38164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400" b="1" dirty="0" smtClean="0">
              <a:ln w="0"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801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801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и возможности обновленного личного кабинета пользователя сайта (родителя</a:t>
            </a:r>
            <a:r>
              <a:rPr lang="ru-RU" sz="4400" b="1" dirty="0" smtClean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801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6600" b="1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801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6600" b="1" dirty="0" smtClean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801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ертификаты учета</a:t>
            </a:r>
            <a:endParaRPr lang="ru-RU" sz="6600" b="1" dirty="0">
              <a:ln w="0"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801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27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224" y="0"/>
            <a:ext cx="6429420" cy="1285860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82" y="142852"/>
            <a:ext cx="1678414" cy="11294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142852"/>
            <a:ext cx="6643734" cy="85725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БРЯНСКИЙ ОБЛАСТНОЙ ГУБЕРНАТОРСКИЙ ДВОРЕЦ ДЕТСКОГО 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И ЮНОШЕСКОГО ТВОРЧЕСТВА ИМЕНИ Ю.А. ГАГАРИНА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РЕГИОНАЛЬНЫЙ МОДЕЛЬНЫЙ ЦЕНТР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36" y="142852"/>
            <a:ext cx="857288" cy="8572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2984"/>
            <a:ext cx="857256" cy="8572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40"/>
            <a:ext cx="857224" cy="8572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28934"/>
            <a:ext cx="928694" cy="9286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9066"/>
            <a:ext cx="857256" cy="8572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00636"/>
            <a:ext cx="857224" cy="8572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57892"/>
            <a:ext cx="857224" cy="85722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 flipH="1">
            <a:off x="2381224" y="1357298"/>
            <a:ext cx="45719" cy="5286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6381753" y="6286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1"/>
          <a:srcRect l="36856" t="19512" r="15448" b="16893"/>
          <a:stretch/>
        </p:blipFill>
        <p:spPr>
          <a:xfrm>
            <a:off x="2427598" y="1327366"/>
            <a:ext cx="7628842" cy="523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8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224" y="0"/>
            <a:ext cx="6429420" cy="1285860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82" y="142852"/>
            <a:ext cx="1785918" cy="11294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142852"/>
            <a:ext cx="6643734" cy="85725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БРЯНСКИЙ ОБЛАСТНОЙ ГУБЕРНАТОРСКИЙ ДВОРЕЦ ДЕТСКОГО 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И ЮНОШЕСКОГО ТВОРЧЕСТВА ИМЕНИ Ю.А. ГАГАРИНА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РЕГИОНАЛЬНЫЙ МОДЕЛЬНЫЙ ЦЕНТР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95506" y="2071678"/>
            <a:ext cx="7858212" cy="3257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36" y="142852"/>
            <a:ext cx="857288" cy="8572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2984"/>
            <a:ext cx="857256" cy="8572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40"/>
            <a:ext cx="857224" cy="8572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28934"/>
            <a:ext cx="928694" cy="9286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9066"/>
            <a:ext cx="857256" cy="8572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00636"/>
            <a:ext cx="857224" cy="8572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57892"/>
            <a:ext cx="857224" cy="85722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 flipH="1">
            <a:off x="2381224" y="1357298"/>
            <a:ext cx="45719" cy="5286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81753" y="6286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1"/>
          <a:srcRect l="21716" t="9539" r="21716" b="32636"/>
          <a:stretch/>
        </p:blipFill>
        <p:spPr>
          <a:xfrm>
            <a:off x="2454452" y="1359490"/>
            <a:ext cx="8213548" cy="528422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8544272" y="4121162"/>
            <a:ext cx="1728192" cy="22619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06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224" y="0"/>
            <a:ext cx="6429420" cy="1285860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82" y="142852"/>
            <a:ext cx="1785918" cy="11294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142852"/>
            <a:ext cx="6643734" cy="85725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БРЯНСКИЙ ОБЛАСТНОЙ ГУБЕРНАТОРСКИЙ ДВОРЕЦ ДЕТСКОГО 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И ЮНОШЕСКОГО ТВОРЧЕСТВА ИМЕНИ Ю.А. ГАГАРИНА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РЕГИОНАЛЬНЫЙ МОДЕЛЬНЫЙ ЦЕНТР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95506" y="2071678"/>
            <a:ext cx="7858212" cy="3257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36" y="142852"/>
            <a:ext cx="857288" cy="8572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2984"/>
            <a:ext cx="857256" cy="8572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40"/>
            <a:ext cx="857224" cy="8572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28934"/>
            <a:ext cx="928694" cy="9286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9066"/>
            <a:ext cx="857256" cy="8572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00636"/>
            <a:ext cx="857224" cy="8572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57892"/>
            <a:ext cx="857224" cy="85722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 flipH="1">
            <a:off x="2381224" y="1357298"/>
            <a:ext cx="45719" cy="5286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81753" y="6286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/>
          <a:srcRect l="26651" t="36178" r="37724" b="22412"/>
          <a:stretch/>
        </p:blipFill>
        <p:spPr>
          <a:xfrm>
            <a:off x="2452694" y="1379433"/>
            <a:ext cx="8215306" cy="526427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55640" y="3606546"/>
            <a:ext cx="489654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04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224" y="0"/>
            <a:ext cx="6429420" cy="1285860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82" y="142852"/>
            <a:ext cx="1785918" cy="11294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142852"/>
            <a:ext cx="6643734" cy="85725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БРЯНСКИЙ ОБЛАСТНОЙ ГУБЕРНАТОРСКИЙ ДВОРЕЦ ДЕТСКОГО 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И ЮНОШЕСКОГО ТВОРЧЕСТВА ИМЕНИ Ю.А. ГАГАРИНА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РЕГИОНАЛЬНЫЙ МОДЕЛЬНЫЙ ЦЕНТР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95506" y="2071678"/>
            <a:ext cx="7858212" cy="3257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36" y="142852"/>
            <a:ext cx="857288" cy="8572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2984"/>
            <a:ext cx="857256" cy="8572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40"/>
            <a:ext cx="857224" cy="8572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28934"/>
            <a:ext cx="928694" cy="9286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9066"/>
            <a:ext cx="857256" cy="8572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00636"/>
            <a:ext cx="857224" cy="8572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57892"/>
            <a:ext cx="857224" cy="85722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 flipH="1">
            <a:off x="2381224" y="1357298"/>
            <a:ext cx="45719" cy="5286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81753" y="6286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1"/>
          <a:srcRect l="26660" t="27494" r="27864" b="17646"/>
          <a:stretch/>
        </p:blipFill>
        <p:spPr>
          <a:xfrm>
            <a:off x="2433229" y="1312080"/>
            <a:ext cx="8463288" cy="535204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711624" y="6092842"/>
            <a:ext cx="40324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33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224" y="0"/>
            <a:ext cx="6429420" cy="1285860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82" y="142852"/>
            <a:ext cx="1785918" cy="11294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142852"/>
            <a:ext cx="6643734" cy="85725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БРЯНСКИЙ ОБЛАСТНОЙ ГУБЕРНАТОРСКИЙ ДВОРЕЦ ДЕТСКОГО 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И ЮНОШЕСКОГО ТВОРЧЕСТВА ИМЕНИ Ю.А. ГАГАРИНА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РЕГИОНАЛЬНЫЙ МОДЕЛЬНЫЙ ЦЕНТР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95506" y="2071678"/>
            <a:ext cx="7858212" cy="3257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36" y="142852"/>
            <a:ext cx="857288" cy="8572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2984"/>
            <a:ext cx="857256" cy="8572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40"/>
            <a:ext cx="857224" cy="8572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28934"/>
            <a:ext cx="928694" cy="9286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9066"/>
            <a:ext cx="857256" cy="8572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00636"/>
            <a:ext cx="857224" cy="8572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57892"/>
            <a:ext cx="857224" cy="85722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 flipH="1">
            <a:off x="2381224" y="1357298"/>
            <a:ext cx="45719" cy="5286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81753" y="6286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/>
          <a:srcRect l="39353" t="21292" r="24976" b="10415"/>
          <a:stretch/>
        </p:blipFill>
        <p:spPr>
          <a:xfrm>
            <a:off x="2483712" y="1285860"/>
            <a:ext cx="4975149" cy="53578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2"/>
          <a:srcRect l="28368" t="11796" r="23670" b="10462"/>
          <a:stretch/>
        </p:blipFill>
        <p:spPr>
          <a:xfrm>
            <a:off x="5342348" y="1339213"/>
            <a:ext cx="5794212" cy="528295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342348" y="2000240"/>
            <a:ext cx="897668" cy="664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72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224" y="0"/>
            <a:ext cx="6429420" cy="1285860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82" y="142852"/>
            <a:ext cx="1785918" cy="11294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142852"/>
            <a:ext cx="6643734" cy="85725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БРЯНСКИЙ ОБЛАСТНОЙ ГУБЕРНАТОРСКИЙ ДВОРЕЦ ДЕТСКОГО 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И ЮНОШЕСКОГО ТВОРЧЕСТВА ИМЕНИ Ю.А. ГАГАРИНА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РЕГИОНАЛЬНЫЙ МОДЕЛЬНЫЙ ЦЕНТР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95506" y="2071678"/>
            <a:ext cx="7858212" cy="3257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36" y="142852"/>
            <a:ext cx="857288" cy="8572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2984"/>
            <a:ext cx="857256" cy="8572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40"/>
            <a:ext cx="857224" cy="8572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28934"/>
            <a:ext cx="928694" cy="9286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9066"/>
            <a:ext cx="857256" cy="8572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00636"/>
            <a:ext cx="857224" cy="8572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57892"/>
            <a:ext cx="857224" cy="85722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 flipH="1">
            <a:off x="2381224" y="1357298"/>
            <a:ext cx="45719" cy="5286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81753" y="6286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/>
          <a:srcRect l="27109" t="34915" r="27989" b="13585"/>
          <a:stretch/>
        </p:blipFill>
        <p:spPr>
          <a:xfrm>
            <a:off x="2430664" y="1423036"/>
            <a:ext cx="8237336" cy="52450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26967" y="6286519"/>
            <a:ext cx="7589514" cy="31083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17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224" y="0"/>
            <a:ext cx="6429420" cy="1285860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82" y="142852"/>
            <a:ext cx="1785918" cy="11294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142852"/>
            <a:ext cx="6643734" cy="85725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БРЯНСКИЙ ОБЛАСТНОЙ ГУБЕРНАТОРСКИЙ ДВОРЕЦ ДЕТСКОГО 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И ЮНОШЕСКОГО ТВОРЧЕСТВА ИМЕНИ Ю.А. ГАГАРИНА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РЕГИОНАЛЬНЫЙ МОДЕЛЬНЫЙ ЦЕНТР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95506" y="2071678"/>
            <a:ext cx="7858212" cy="3257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36" y="142852"/>
            <a:ext cx="857288" cy="8572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2984"/>
            <a:ext cx="857256" cy="8572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40"/>
            <a:ext cx="857224" cy="8572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28934"/>
            <a:ext cx="928694" cy="9286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9066"/>
            <a:ext cx="857256" cy="8572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00636"/>
            <a:ext cx="857224" cy="8572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57892"/>
            <a:ext cx="857224" cy="85722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 flipH="1">
            <a:off x="2381224" y="1357298"/>
            <a:ext cx="45719" cy="5286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6381753" y="6286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397326" y="2155169"/>
            <a:ext cx="6112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endParaRPr lang="ru-RU" i="1" dirty="0">
              <a:solidFill>
                <a:srgbClr val="FF00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927649" y="3596071"/>
            <a:ext cx="7668880" cy="1248431"/>
            <a:chOff x="1290487" y="4476582"/>
            <a:chExt cx="7668880" cy="1248431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5682974" y="4476582"/>
              <a:ext cx="3276393" cy="1248431"/>
            </a:xfrm>
            <a:prstGeom prst="rect">
              <a:avLst/>
            </a:prstGeom>
            <a:solidFill>
              <a:srgbClr val="F3A40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ПРЕДОСТАВЛЕНИЕ СТАТИСТИЧЕСКИХ                  И ОТЧЕТНЫХ ДАННЫХ ПО ОХВАТУ ДЕТЕЙ В ВОЗРАСТЕ ОТ 5-18 ЛЕТ ДОПОЛНИТЕЛЬНЫМ ОБРАЗОВАНИЕМ</a:t>
              </a:r>
              <a:endParaRPr 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290487" y="4510567"/>
              <a:ext cx="3168352" cy="121444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ОБЕСПЕЧЕНИЕ ОТКРЫТОСТИ </a:t>
              </a:r>
            </a:p>
            <a:p>
              <a:pPr algn="ctr"/>
              <a:r>
                <a:rPr lang="ru-RU" sz="140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 ДОСТУПНОСТИ ДО</a:t>
              </a:r>
              <a:endParaRPr 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Овал 33"/>
          <p:cNvSpPr/>
          <p:nvPr/>
        </p:nvSpPr>
        <p:spPr>
          <a:xfrm>
            <a:off x="5879730" y="1391412"/>
            <a:ext cx="1844726" cy="1800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АИС «НАВИГАТОР»</a:t>
            </a:r>
            <a:endParaRPr lang="ru-RU" sz="1400" b="1" dirty="0"/>
          </a:p>
        </p:txBody>
      </p:sp>
      <p:sp>
        <p:nvSpPr>
          <p:cNvPr id="14" name="Стрелка вправо 13"/>
          <p:cNvSpPr/>
          <p:nvPr/>
        </p:nvSpPr>
        <p:spPr>
          <a:xfrm rot="2458017">
            <a:off x="7443569" y="2926872"/>
            <a:ext cx="936928" cy="517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5369426" y="2789876"/>
            <a:ext cx="805074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7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224" y="0"/>
            <a:ext cx="6429420" cy="1285860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82" y="142852"/>
            <a:ext cx="1785918" cy="11294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142852"/>
            <a:ext cx="6643734" cy="85725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БРЯНСКИЙ ОБЛАСТНОЙ ГУБЕРНАТОРСКИЙ ДВОРЕЦ ДЕТСКОГО 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И ЮНОШЕСКОГО ТВОРЧЕСТВА ИМЕНИ Ю.А. ГАГАРИНА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РЕГИОНАЛЬНЫЙ МОДЕЛЬНЫЙ ЦЕНТР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95506" y="2071678"/>
            <a:ext cx="7858212" cy="3257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487CB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36" y="142852"/>
            <a:ext cx="857288" cy="8572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2984"/>
            <a:ext cx="857256" cy="8572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40"/>
            <a:ext cx="857224" cy="8572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28934"/>
            <a:ext cx="928694" cy="9286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9066"/>
            <a:ext cx="857256" cy="8572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00636"/>
            <a:ext cx="857224" cy="8572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57892"/>
            <a:ext cx="857224" cy="85722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 flipH="1">
            <a:off x="2381224" y="1357298"/>
            <a:ext cx="45719" cy="5286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81753" y="6286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52662" y="2000240"/>
            <a:ext cx="8072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8" b="10577"/>
          <a:stretch/>
        </p:blipFill>
        <p:spPr>
          <a:xfrm>
            <a:off x="2300357" y="1249887"/>
            <a:ext cx="3938520" cy="5452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554392" y="1397726"/>
            <a:ext cx="5014216" cy="245990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Приложение 2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Методика расчета показателей федерального проекта «Успех каждого ребенка»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«Доля детей в возрасте от 5 до 18 лет, охваченных дополнительным образованием»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48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224" y="0"/>
            <a:ext cx="6429420" cy="1285860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82" y="142852"/>
            <a:ext cx="1678414" cy="11294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142852"/>
            <a:ext cx="6643734" cy="85725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БРЯНСКИЙ ОБЛАСТНОЙ ГУБЕРНАТОРСКИЙ ДВОРЕЦ ДЕТСКОГО 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И ЮНОШЕСКОГО ТВОРЧЕСТВА ИМЕНИ Ю.А. ГАГАРИНА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РЕГИОНАЛЬНЫЙ МОДЕЛЬНЫЙ ЦЕНТР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36" y="142852"/>
            <a:ext cx="857288" cy="8572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2984"/>
            <a:ext cx="857256" cy="8572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40"/>
            <a:ext cx="857224" cy="8572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28934"/>
            <a:ext cx="928694" cy="9286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9066"/>
            <a:ext cx="857256" cy="8572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00636"/>
            <a:ext cx="857224" cy="8572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57892"/>
            <a:ext cx="857224" cy="85722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 flipH="1">
            <a:off x="2381224" y="1357298"/>
            <a:ext cx="45719" cy="5286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6381753" y="6286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3503712" y="1351420"/>
            <a:ext cx="5976664" cy="1357500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Контингент обучающихся по данным АИС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«Навигатор дополнительного образования детей Брянской области»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5" name="Диаграмма 24"/>
          <p:cNvGraphicFramePr/>
          <p:nvPr>
            <p:extLst/>
          </p:nvPr>
        </p:nvGraphicFramePr>
        <p:xfrm>
          <a:off x="6178820" y="2817876"/>
          <a:ext cx="4489180" cy="3889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452694" y="3284984"/>
            <a:ext cx="3067242" cy="1727616"/>
          </a:xfrm>
          <a:prstGeom prst="rect">
            <a:avLst/>
          </a:prstGeom>
          <a:solidFill>
            <a:srgbClr val="F3A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400" dirty="0" smtClean="0"/>
              <a:t>Зарегистрирован в «Навигаторе»</a:t>
            </a:r>
          </a:p>
          <a:p>
            <a:pPr marL="342900" indent="-342900">
              <a:buAutoNum type="arabicPeriod"/>
            </a:pPr>
            <a:endParaRPr lang="ru-RU" sz="1400" dirty="0" smtClean="0"/>
          </a:p>
          <a:p>
            <a:pPr marL="342900" indent="-342900">
              <a:buFontTx/>
              <a:buAutoNum type="arabicPeriod"/>
            </a:pPr>
            <a:r>
              <a:rPr lang="ru-RU" sz="1400" dirty="0"/>
              <a:t>Получил сертификат </a:t>
            </a:r>
            <a:r>
              <a:rPr lang="ru-RU" sz="1400" dirty="0" smtClean="0"/>
              <a:t>учета</a:t>
            </a:r>
          </a:p>
          <a:p>
            <a:pPr marL="342900" indent="-342900">
              <a:buFontTx/>
              <a:buAutoNum type="arabicPeriod"/>
            </a:pPr>
            <a:endParaRPr lang="ru-RU" sz="1400" dirty="0"/>
          </a:p>
          <a:p>
            <a:pPr marL="342900" indent="-342900">
              <a:buAutoNum type="arabicPeriod"/>
            </a:pPr>
            <a:r>
              <a:rPr lang="ru-RU" sz="1400" dirty="0" smtClean="0"/>
              <a:t>Обучается по программе через «Навигатор»</a:t>
            </a:r>
          </a:p>
          <a:p>
            <a:pPr marL="342900" indent="-342900">
              <a:buAutoNum type="arabicPeriod"/>
            </a:pPr>
            <a:endParaRPr lang="ru-RU" sz="1400" dirty="0" smtClean="0"/>
          </a:p>
        </p:txBody>
      </p:sp>
      <p:sp>
        <p:nvSpPr>
          <p:cNvPr id="10" name="Стрелка вправо 9"/>
          <p:cNvSpPr/>
          <p:nvPr/>
        </p:nvSpPr>
        <p:spPr>
          <a:xfrm>
            <a:off x="5595934" y="3751038"/>
            <a:ext cx="586876" cy="795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82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224" y="0"/>
            <a:ext cx="6429420" cy="1285860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82" y="142852"/>
            <a:ext cx="1785918" cy="11294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142852"/>
            <a:ext cx="6643734" cy="85725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БРЯНСКИЙ ОБЛАСТНОЙ ГУБЕРНАТОРСКИЙ ДВОРЕЦ ДЕТСКОГО 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И ЮНОШЕСКОГО ТВОРЧЕСТВА ИМЕНИ Ю.А. ГАГАРИНА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РЕГИОНАЛЬНЫЙ МОДЕЛЬНЫЙ ЦЕНТР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36" y="142852"/>
            <a:ext cx="857288" cy="8572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2984"/>
            <a:ext cx="857256" cy="8572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40"/>
            <a:ext cx="857224" cy="8572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28934"/>
            <a:ext cx="928694" cy="9286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9066"/>
            <a:ext cx="857256" cy="8572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00636"/>
            <a:ext cx="857224" cy="8572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57892"/>
            <a:ext cx="857224" cy="85722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 flipH="1">
            <a:off x="2381224" y="1357298"/>
            <a:ext cx="45719" cy="5286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1"/>
          <a:srcRect t="3480" b="35575"/>
          <a:stretch/>
        </p:blipFill>
        <p:spPr>
          <a:xfrm>
            <a:off x="2452694" y="1484784"/>
            <a:ext cx="8191998" cy="35158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367808" y="1628800"/>
            <a:ext cx="720080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59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224" y="0"/>
            <a:ext cx="6429420" cy="1285860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82" y="142852"/>
            <a:ext cx="1785918" cy="11294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142852"/>
            <a:ext cx="6643734" cy="85725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БРЯНСКИЙ ОБЛАСТНОЙ ГУБЕРНАТОРСКИЙ ДВОРЕЦ ДЕТСКОГО 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И ЮНОШЕСКОГО ТВОРЧЕСТВА ИМЕНИ Ю.А. ГАГАРИНА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РЕГИОНАЛЬНЫЙ МОДЕЛЬНЫЙ ЦЕНТР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36" y="142852"/>
            <a:ext cx="857288" cy="8572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2984"/>
            <a:ext cx="857256" cy="8572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40"/>
            <a:ext cx="857224" cy="8572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28934"/>
            <a:ext cx="928694" cy="9286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9066"/>
            <a:ext cx="857256" cy="8572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00636"/>
            <a:ext cx="857224" cy="8572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57892"/>
            <a:ext cx="857224" cy="85722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 flipH="1">
            <a:off x="2381224" y="1357298"/>
            <a:ext cx="45719" cy="5286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/>
          <a:srcRect t="4068" r="6250" b="29265"/>
          <a:stretch/>
        </p:blipFill>
        <p:spPr>
          <a:xfrm>
            <a:off x="2567608" y="1556792"/>
            <a:ext cx="8073825" cy="322953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67608" y="2564904"/>
            <a:ext cx="115212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719736" y="2819886"/>
            <a:ext cx="6832945" cy="1794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19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224" y="0"/>
            <a:ext cx="6429420" cy="1285860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82" y="142852"/>
            <a:ext cx="1785918" cy="11294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142852"/>
            <a:ext cx="6643734" cy="85725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БРЯНСКИЙ ОБЛАСТНОЙ ГУБЕРНАТОРСКИЙ ДВОРЕЦ ДЕТСКОГО 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И ЮНОШЕСКОГО ТВОРЧЕСТВА ИМЕНИ Ю.А. ГАГАРИНА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РЕГИОНАЛЬНЫЙ МОДЕЛЬНЫЙ ЦЕНТР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36" y="142852"/>
            <a:ext cx="857288" cy="8572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2984"/>
            <a:ext cx="857256" cy="8572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40"/>
            <a:ext cx="857224" cy="8572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28934"/>
            <a:ext cx="928694" cy="9286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9066"/>
            <a:ext cx="857256" cy="8572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00636"/>
            <a:ext cx="857224" cy="8572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57892"/>
            <a:ext cx="857224" cy="85722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 flipH="1">
            <a:off x="2381224" y="1357298"/>
            <a:ext cx="45719" cy="5286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1"/>
          <a:srcRect l="14044" t="10121" r="5906" b="7488"/>
          <a:stretch/>
        </p:blipFill>
        <p:spPr>
          <a:xfrm>
            <a:off x="2455530" y="1326755"/>
            <a:ext cx="8212469" cy="475458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367808" y="3429000"/>
            <a:ext cx="3456384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06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224" y="0"/>
            <a:ext cx="6429420" cy="1285860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82" y="142852"/>
            <a:ext cx="1785918" cy="11294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142852"/>
            <a:ext cx="6643734" cy="85725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БРЯНСКИЙ ОБЛАСТНОЙ ГУБЕРНАТОРСКИЙ ДВОРЕЦ ДЕТСКОГО 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И ЮНОШЕСКОГО ТВОРЧЕСТВА ИМЕНИ Ю.А. ГАГАРИНА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РЕГИОНАЛЬНЫЙ МОДЕЛЬНЫЙ ЦЕНТР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36" y="142852"/>
            <a:ext cx="857288" cy="8572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2984"/>
            <a:ext cx="857256" cy="8572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40"/>
            <a:ext cx="857224" cy="8572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28934"/>
            <a:ext cx="928694" cy="9286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9066"/>
            <a:ext cx="857256" cy="8572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00636"/>
            <a:ext cx="857224" cy="8572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57892"/>
            <a:ext cx="857224" cy="85722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 flipH="1">
            <a:off x="2381224" y="1357298"/>
            <a:ext cx="45719" cy="5286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/>
          <a:srcRect l="31956" t="11578" r="32328" b="11340"/>
          <a:stretch/>
        </p:blipFill>
        <p:spPr>
          <a:xfrm>
            <a:off x="3791744" y="1276017"/>
            <a:ext cx="4434598" cy="539334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935760" y="2276872"/>
            <a:ext cx="4032448" cy="259992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367808" y="4478117"/>
            <a:ext cx="914400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35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224" y="0"/>
            <a:ext cx="6429420" cy="1285860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82" y="142852"/>
            <a:ext cx="1785918" cy="11294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142852"/>
            <a:ext cx="6643734" cy="85725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БРЯНСКИЙ ОБЛАСТНОЙ ГУБЕРНАТОРСКИЙ ДВОРЕЦ ДЕТСКОГО 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И ЮНОШЕСКОГО ТВОРЧЕСТВА ИМЕНИ Ю.А. ГАГАРИНА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РЕГИОНАЛЬНЫЙ МОДЕЛЬНЫЙ ЦЕНТР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36" y="142852"/>
            <a:ext cx="857288" cy="8572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2984"/>
            <a:ext cx="857256" cy="8572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40"/>
            <a:ext cx="857224" cy="8572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28934"/>
            <a:ext cx="928694" cy="9286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9066"/>
            <a:ext cx="857256" cy="8572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00636"/>
            <a:ext cx="857224" cy="8572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57892"/>
            <a:ext cx="857224" cy="85722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 flipH="1">
            <a:off x="2381224" y="1357298"/>
            <a:ext cx="45719" cy="5286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1"/>
          <a:srcRect l="31839" t="11627" r="32076" b="11015"/>
          <a:stretch/>
        </p:blipFill>
        <p:spPr>
          <a:xfrm>
            <a:off x="3647728" y="1280654"/>
            <a:ext cx="4536504" cy="547049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791744" y="2708920"/>
            <a:ext cx="2376264" cy="22001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816080" y="4509120"/>
            <a:ext cx="842392" cy="2772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14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224" y="0"/>
            <a:ext cx="6429420" cy="1285860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82" y="142852"/>
            <a:ext cx="1785918" cy="11294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142852"/>
            <a:ext cx="6643734" cy="85725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БРЯНСКИЙ ОБЛАСТНОЙ ГУБЕРНАТОРСКИЙ ДВОРЕЦ ДЕТСКОГО 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И ЮНОШЕСКОГО ТВОРЧЕСТВА ИМЕНИ Ю.А. ГАГАРИНА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РЕГИОНАЛЬНЫЙ МОДЕЛЬНЫЙ ЦЕНТР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36" y="142852"/>
            <a:ext cx="857288" cy="8572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2984"/>
            <a:ext cx="857256" cy="8572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40"/>
            <a:ext cx="857224" cy="8572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28934"/>
            <a:ext cx="928694" cy="9286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9066"/>
            <a:ext cx="857256" cy="8572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00636"/>
            <a:ext cx="857224" cy="8572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57892"/>
            <a:ext cx="857224" cy="85722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 flipH="1">
            <a:off x="2381224" y="1357298"/>
            <a:ext cx="45719" cy="5286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1"/>
          <a:srcRect l="5327" t="3755" r="6769" b="9426"/>
          <a:stretch/>
        </p:blipFill>
        <p:spPr>
          <a:xfrm>
            <a:off x="2452694" y="1329080"/>
            <a:ext cx="8151805" cy="5106580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 rot="14109763">
            <a:off x="8546470" y="2634881"/>
            <a:ext cx="1489266" cy="4296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49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224" y="0"/>
            <a:ext cx="6429420" cy="1285860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82" y="142852"/>
            <a:ext cx="1678414" cy="11294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142852"/>
            <a:ext cx="6643734" cy="85725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БРЯНСКИЙ ОБЛАСТНОЙ ГУБЕРНАТОРСКИЙ ДВОРЕЦ ДЕТСКОГО 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И ЮНОШЕСКОГО ТВОРЧЕСТВА ИМЕНИ Ю.А. ГАГАРИНА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РЕГИОНАЛЬНЫЙ МОДЕЛЬНЫЙ ЦЕНТР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36" y="142852"/>
            <a:ext cx="857288" cy="8572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2984"/>
            <a:ext cx="857256" cy="8572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40"/>
            <a:ext cx="857224" cy="8572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28934"/>
            <a:ext cx="928694" cy="9286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9066"/>
            <a:ext cx="857256" cy="8572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00636"/>
            <a:ext cx="857224" cy="8572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57892"/>
            <a:ext cx="857224" cy="85722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 flipH="1">
            <a:off x="2381224" y="1357298"/>
            <a:ext cx="45719" cy="5286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6381753" y="6286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1"/>
          <a:srcRect l="22038" t="5433" r="22132" b="21432"/>
          <a:stretch/>
        </p:blipFill>
        <p:spPr>
          <a:xfrm>
            <a:off x="2454932" y="1318511"/>
            <a:ext cx="7313475" cy="5388876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 rot="13462056">
            <a:off x="8509161" y="2828353"/>
            <a:ext cx="320597" cy="28038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2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224" y="0"/>
            <a:ext cx="6429420" cy="1285860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82" y="142852"/>
            <a:ext cx="1678414" cy="11294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142852"/>
            <a:ext cx="6643734" cy="85725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БРЯНСКИЙ ОБЛАСТНОЙ ГУБЕРНАТОРСКИЙ ДВОРЕЦ ДЕТСКОГО 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И ЮНОШЕСКОГО ТВОРЧЕСТВА ИМЕНИ Ю.А. ГАГАРИНА</a:t>
            </a:r>
            <a:b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/>
            </a:r>
            <a:br>
              <a:rPr lang="ru-RU" sz="3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РЕГИОНАЛЬНЫЙ МОДЕЛЬНЫЙ ЦЕНТР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36" y="142852"/>
            <a:ext cx="857288" cy="8572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2984"/>
            <a:ext cx="857256" cy="8572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40"/>
            <a:ext cx="857224" cy="8572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28934"/>
            <a:ext cx="928694" cy="9286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9066"/>
            <a:ext cx="857256" cy="8572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00636"/>
            <a:ext cx="857224" cy="8572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57892"/>
            <a:ext cx="857224" cy="85722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 flipH="1">
            <a:off x="2381224" y="1357298"/>
            <a:ext cx="45719" cy="5286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6381753" y="6286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/>
          <a:srcRect l="33213" t="27495" r="50181" b="11188"/>
          <a:stretch/>
        </p:blipFill>
        <p:spPr>
          <a:xfrm>
            <a:off x="2947601" y="1326282"/>
            <a:ext cx="2913494" cy="53190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1"/>
          <a:srcRect l="73665" t="32749" r="12110" b="25871"/>
          <a:stretch/>
        </p:blipFill>
        <p:spPr>
          <a:xfrm>
            <a:off x="6156010" y="1291302"/>
            <a:ext cx="3220979" cy="527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4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4061</TotalTime>
  <Words>485</Words>
  <Application>Microsoft Office PowerPoint</Application>
  <PresentationFormat>Широкоэкранный</PresentationFormat>
  <Paragraphs>69</Paragraphs>
  <Slides>18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Calibri</vt:lpstr>
      <vt:lpstr>Myriad Pro Cond</vt:lpstr>
      <vt:lpstr>Times New Roman</vt:lpstr>
      <vt:lpstr>Wingdings</vt:lpstr>
      <vt:lpstr>Тема Office</vt:lpstr>
      <vt:lpstr> БРЯНСКИЙ ОБЛАСТНОЙ ГУБЕРНАТОРСКИЙ ДВОРЕЦ ДЕТСКОГО  И ЮНОШЕСКОГО ТВОРЧЕСТВА ИМЕНИ Ю.А. ГАГАРИНА  РЕГИОНАЛЬНЫЙ МОДЕЛЬНЫЙ ЦЕНТР</vt:lpstr>
      <vt:lpstr> БРЯНСКИЙ ОБЛАСТНОЙ ГУБЕРНАТОРСКИЙ ДВОРЕЦ ДЕТСКОГО  И ЮНОШЕСКОГО ТВОРЧЕСТВА ИМЕНИ Ю.А. ГАГАРИНА  РЕГИОНАЛЬНЫЙ МОДЕЛЬНЫЙ ЦЕНТР</vt:lpstr>
      <vt:lpstr> БРЯНСКИЙ ОБЛАСТНОЙ ГУБЕРНАТОРСКИЙ ДВОРЕЦ ДЕТСКОГО  И ЮНОШЕСКОГО ТВОРЧЕСТВА ИМЕНИ Ю.А. ГАГАРИНА  РЕГИОНАЛЬНЫЙ МОДЕЛЬНЫЙ ЦЕНТР</vt:lpstr>
      <vt:lpstr> БРЯНСКИЙ ОБЛАСТНОЙ ГУБЕРНАТОРСКИЙ ДВОРЕЦ ДЕТСКОГО  И ЮНОШЕСКОГО ТВОРЧЕСТВА ИМЕНИ Ю.А. ГАГАРИНА  РЕГИОНАЛЬНЫЙ МОДЕЛЬНЫЙ ЦЕНТР</vt:lpstr>
      <vt:lpstr> БРЯНСКИЙ ОБЛАСТНОЙ ГУБЕРНАТОРСКИЙ ДВОРЕЦ ДЕТСКОГО  И ЮНОШЕСКОГО ТВОРЧЕСТВА ИМЕНИ Ю.А. ГАГАРИНА  РЕГИОНАЛЬНЫЙ МОДЕЛЬНЫЙ ЦЕНТР</vt:lpstr>
      <vt:lpstr> БРЯНСКИЙ ОБЛАСТНОЙ ГУБЕРНАТОРСКИЙ ДВОРЕЦ ДЕТСКОГО  И ЮНОШЕСКОГО ТВОРЧЕСТВА ИМЕНИ Ю.А. ГАГАРИНА  РЕГИОНАЛЬНЫЙ МОДЕЛЬНЫЙ ЦЕНТР</vt:lpstr>
      <vt:lpstr> БРЯНСКИЙ ОБЛАСТНОЙ ГУБЕРНАТОРСКИЙ ДВОРЕЦ ДЕТСКОГО  И ЮНОШЕСКОГО ТВОРЧЕСТВА ИМЕНИ Ю.А. ГАГАРИНА  РЕГИОНАЛЬНЫЙ МОДЕЛЬНЫЙ ЦЕНТР</vt:lpstr>
      <vt:lpstr> БРЯНСКИЙ ОБЛАСТНОЙ ГУБЕРНАТОРСКИЙ ДВОРЕЦ ДЕТСКОГО  И ЮНОШЕСКОГО ТВОРЧЕСТВА ИМЕНИ Ю.А. ГАГАРИНА  РЕГИОНАЛЬНЫЙ МОДЕЛЬНЫЙ ЦЕНТР</vt:lpstr>
      <vt:lpstr> БРЯНСКИЙ ОБЛАСТНОЙ ГУБЕРНАТОРСКИЙ ДВОРЕЦ ДЕТСКОГО  И ЮНОШЕСКОГО ТВОРЧЕСТВА ИМЕНИ Ю.А. ГАГАРИНА  РЕГИОНАЛЬНЫЙ МОДЕЛЬНЫЙ ЦЕНТР</vt:lpstr>
      <vt:lpstr> БРЯНСКИЙ ОБЛАСТНОЙ ГУБЕРНАТОРСКИЙ ДВОРЕЦ ДЕТСКОГО  И ЮНОШЕСКОГО ТВОРЧЕСТВА ИМЕНИ Ю.А. ГАГАРИНА  РЕГИОНАЛЬНЫЙ МОДЕЛЬНЫЙ ЦЕНТР</vt:lpstr>
      <vt:lpstr> БРЯНСКИЙ ОБЛАСТНОЙ ГУБЕРНАТОРСКИЙ ДВОРЕЦ ДЕТСКОГО  И ЮНОШЕСКОГО ТВОРЧЕСТВА ИМЕНИ Ю.А. ГАГАРИНА  РЕГИОНАЛЬНЫЙ МОДЕЛЬНЫЙ ЦЕНТР</vt:lpstr>
      <vt:lpstr> БРЯНСКИЙ ОБЛАСТНОЙ ГУБЕРНАТОРСКИЙ ДВОРЕЦ ДЕТСКОГО  И ЮНОШЕСКОГО ТВОРЧЕСТВА ИМЕНИ Ю.А. ГАГАРИНА  РЕГИОНАЛЬНЫЙ МОДЕЛЬНЫЙ ЦЕНТР</vt:lpstr>
      <vt:lpstr> БРЯНСКИЙ ОБЛАСТНОЙ ГУБЕРНАТОРСКИЙ ДВОРЕЦ ДЕТСКОГО  И ЮНОШЕСКОГО ТВОРЧЕСТВА ИМЕНИ Ю.А. ГАГАРИНА  РЕГИОНАЛЬНЫЙ МОДЕЛЬНЫЙ ЦЕНТР</vt:lpstr>
      <vt:lpstr> БРЯНСКИЙ ОБЛАСТНОЙ ГУБЕРНАТОРСКИЙ ДВОРЕЦ ДЕТСКОГО  И ЮНОШЕСКОГО ТВОРЧЕСТВА ИМЕНИ Ю.А. ГАГАРИНА  РЕГИОНАЛЬНЫЙ МОДЕЛЬНЫЙ ЦЕНТР</vt:lpstr>
      <vt:lpstr> БРЯНСКИЙ ОБЛАСТНОЙ ГУБЕРНАТОРСКИЙ ДВОРЕЦ ДЕТСКОГО  И ЮНОШЕСКОГО ТВОРЧЕСТВА ИМЕНИ Ю.А. ГАГАРИНА  РЕГИОНАЛЬНЫЙ МОДЕЛЬНЫЙ ЦЕНТР</vt:lpstr>
      <vt:lpstr> БРЯНСКИЙ ОБЛАСТНОЙ ГУБЕРНАТОРСКИЙ ДВОРЕЦ ДЕТСКОГО  И ЮНОШЕСКОГО ТВОРЧЕСТВА ИМЕНИ Ю.А. ГАГАРИНА  РЕГИОНАЛЬНЫЙ МОДЕЛЬНЫЙ ЦЕНТР</vt:lpstr>
      <vt:lpstr> БРЯНСКИЙ ОБЛАСТНОЙ ГУБЕРНАТОРСКИЙ ДВОРЕЦ ДЕТСКОГО  И ЮНОШЕСКОГО ТВОРЧЕСТВА ИМЕНИ Ю.А. ГАГАРИНА  РЕГИОНАЛЬНЫЙ МОДЕЛЬНЫЙ ЦЕНТР</vt:lpstr>
      <vt:lpstr> БРЯНСКИЙ ОБЛАСТНОЙ ГУБЕРНАТОРСКИЙ ДВОРЕЦ ДЕТСКОГО  И ЮНОШЕСКОГО ТВОРЧЕСТВА ИМЕНИ Ю.А. ГАГАРИНА  РЕГИОНАЛЬНЫЙ МОДЕЛЬНЫЙ ЦЕНТР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РМЦ</dc:title>
  <dc:creator>Администратор ИТ</dc:creator>
  <cp:lastModifiedBy>User</cp:lastModifiedBy>
  <cp:revision>337</cp:revision>
  <dcterms:created xsi:type="dcterms:W3CDTF">2020-05-21T07:55:36Z</dcterms:created>
  <dcterms:modified xsi:type="dcterms:W3CDTF">2021-04-08T09:15:01Z</dcterms:modified>
</cp:coreProperties>
</file>